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21"/>
  </p:notesMasterIdLst>
  <p:sldIdLst>
    <p:sldId id="256" r:id="rId5"/>
    <p:sldId id="309" r:id="rId6"/>
    <p:sldId id="261" r:id="rId7"/>
    <p:sldId id="262" r:id="rId8"/>
    <p:sldId id="341" r:id="rId9"/>
    <p:sldId id="310" r:id="rId10"/>
    <p:sldId id="323" r:id="rId11"/>
    <p:sldId id="342" r:id="rId12"/>
    <p:sldId id="336" r:id="rId13"/>
    <p:sldId id="337" r:id="rId14"/>
    <p:sldId id="329" r:id="rId15"/>
    <p:sldId id="331" r:id="rId16"/>
    <p:sldId id="333" r:id="rId17"/>
    <p:sldId id="335" r:id="rId18"/>
    <p:sldId id="338" r:id="rId19"/>
    <p:sldId id="340" r:id="rId20"/>
  </p:sldIdLst>
  <p:sldSz cx="9144000" cy="5143500" type="screen16x9"/>
  <p:notesSz cx="6858000" cy="9144000"/>
  <p:embeddedFontLst>
    <p:embeddedFont>
      <p:font typeface="M PLUS Rounded 1c" panose="020B0604020202020204" charset="-128"/>
      <p:regular r:id="rId22"/>
      <p:bold r:id="rId23"/>
    </p:embeddedFont>
    <p:embeddedFont>
      <p:font typeface="#9Slide03 Bebas Neue Bold" panose="020B0604020202020204" charset="0"/>
      <p:bold r:id="rId24"/>
    </p:embeddedFont>
    <p:embeddedFont>
      <p:font typeface="Bebas Neue" panose="020B0604020202020204" charset="0"/>
      <p:regular r:id="rId25"/>
    </p:embeddedFont>
    <p:embeddedFont>
      <p:font typeface="Cambria Math" panose="02040503050406030204" pitchFamily="18" charset="0"/>
      <p:regular r:id="rId26"/>
    </p:embeddedFont>
    <p:embeddedFont>
      <p:font typeface="Tahoma" panose="020B0604030504040204" pitchFamily="34" charset="0"/>
      <p:regular r:id="rId27"/>
      <p:bold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961C38DA-3E98-4017-942D-28E5D27548F2}">
          <p14:sldIdLst>
            <p14:sldId id="256"/>
            <p14:sldId id="309"/>
            <p14:sldId id="261"/>
            <p14:sldId id="262"/>
            <p14:sldId id="341"/>
            <p14:sldId id="310"/>
            <p14:sldId id="323"/>
            <p14:sldId id="342"/>
            <p14:sldId id="336"/>
            <p14:sldId id="337"/>
            <p14:sldId id="329"/>
            <p14:sldId id="331"/>
            <p14:sldId id="333"/>
            <p14:sldId id="335"/>
            <p14:sldId id="338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90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ý Thanh Hải" initials="LTH" lastIdx="1" clrIdx="0">
    <p:extLst>
      <p:ext uri="{19B8F6BF-5375-455C-9EA6-DF929625EA0E}">
        <p15:presenceInfo xmlns:p15="http://schemas.microsoft.com/office/powerpoint/2012/main" userId="Lý Thanh Hả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E73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7AD81E-02B8-4ABB-9C35-964C1F7B8424}">
  <a:tblStyle styleId="{557AD81E-02B8-4ABB-9C35-964C1F7B8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914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b76e1d57_1_14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b76e1d57_1_14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c80b931f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c80b931f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b76e1d57_1_14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b76e1d57_1_14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178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713751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033660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r="79854"/>
          <a:stretch/>
        </p:blipFill>
        <p:spPr>
          <a:xfrm>
            <a:off x="0" y="0"/>
            <a:ext cx="1812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7707" y="2077575"/>
            <a:ext cx="6096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27700" y="4177425"/>
            <a:ext cx="6096300" cy="4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2950" y="0"/>
            <a:ext cx="4020500" cy="34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80863" y="2536605"/>
            <a:ext cx="29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80863" y="1043717"/>
            <a:ext cx="3297300" cy="13497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0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980863" y="3378417"/>
            <a:ext cx="29274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923750" y="2722850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20000" y="1389600"/>
            <a:ext cx="3705300" cy="3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pic>
        <p:nvPicPr>
          <p:cNvPr id="36" name="Google Shape;3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932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67600" y="14684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72050" y="14601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2072050" y="19548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4728500" y="14684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6033000" y="14601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6"/>
          </p:nvPr>
        </p:nvSpPr>
        <p:spPr>
          <a:xfrm>
            <a:off x="6033000" y="19548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767600" y="31422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2072050" y="31339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2072050" y="36286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8500" y="31422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6033000" y="31339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6033000" y="36286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72" r:id="rId6"/>
    <p:sldLayoutId id="2147483673" r:id="rId7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ctrTitle"/>
          </p:nvPr>
        </p:nvSpPr>
        <p:spPr>
          <a:xfrm>
            <a:off x="2431050" y="128432"/>
            <a:ext cx="6659609" cy="2675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vi-VN" sz="3500" b="1" dirty="0">
                <a:latin typeface="#9Slide03 Bebas Neue Bold" panose="020B0606020202050201" pitchFamily="34" charset="0"/>
              </a:rPr>
            </a:br>
            <a:br>
              <a:rPr lang="vi-VN" sz="3500" b="1" dirty="0">
                <a:latin typeface="#9Slide03 Bebas Neue Bold" panose="020B0606020202050201" pitchFamily="34" charset="0"/>
              </a:rPr>
            </a:br>
            <a:br>
              <a:rPr lang="vi-VN" sz="3500" b="1" dirty="0">
                <a:latin typeface="#9Slide03 Bebas Neue Bold" panose="020B0606020202050201" pitchFamily="34" charset="0"/>
              </a:rPr>
            </a:br>
            <a:br>
              <a:rPr lang="vi-VN" sz="3500" b="1" dirty="0">
                <a:latin typeface="#9Slide03 Bebas Neue Bold" panose="020B0606020202050201" pitchFamily="34" charset="0"/>
              </a:rPr>
            </a:br>
            <a:br>
              <a:rPr lang="vi-VN" sz="3500" b="1" dirty="0">
                <a:latin typeface="#9Slide03 Bebas Neue Bold" panose="020B0606020202050201" pitchFamily="34" charset="0"/>
              </a:rPr>
            </a:br>
            <a:br>
              <a:rPr lang="vi-VN" sz="3500" b="1" dirty="0">
                <a:latin typeface="#9Slide03 Bebas Neue Bold" panose="020B0606020202050201" pitchFamily="34" charset="0"/>
              </a:rPr>
            </a:br>
            <a:br>
              <a:rPr lang="vi-VN" sz="3500" b="1" dirty="0">
                <a:latin typeface="#9Slide03 Bebas Neue Bold" panose="020B0606020202050201" pitchFamily="34" charset="0"/>
              </a:rPr>
            </a:br>
            <a:r>
              <a:rPr lang="vi-VN" sz="2800" b="1" dirty="0">
                <a:latin typeface="#9Slide03 Bebas Neue Bold" panose="020B0606020202050201" pitchFamily="34" charset="0"/>
              </a:rPr>
              <a:t>Tìm Biên thời gian giữa khoảng lặng với nguyên âm</a:t>
            </a:r>
            <a:br>
              <a:rPr lang="vi-VN" sz="2800" b="1" dirty="0">
                <a:latin typeface="#9Slide03 Bebas Neue Bold" panose="020B0606020202050201" pitchFamily="34" charset="0"/>
              </a:rPr>
            </a:br>
            <a:r>
              <a:rPr lang="vi-VN" sz="2800" b="1" dirty="0">
                <a:latin typeface="#9Slide03 Bebas Neue Bold" panose="020B0606020202050201" pitchFamily="34" charset="0"/>
              </a:rPr>
              <a:t>và Tìm tần số cơ bản của tín hiệu Dựa trên phổ biên độ</a:t>
            </a:r>
            <a:br>
              <a:rPr lang="vi-VN" sz="4000" dirty="0">
                <a:latin typeface="#9Slide03 Bebas Neue Bold" panose="020B0606020202050201" pitchFamily="34" charset="0"/>
              </a:rPr>
            </a:br>
            <a:r>
              <a:rPr lang="en-US" sz="4000" dirty="0">
                <a:latin typeface="#9Slide03 Bebas Neue Bold" panose="020B0606020202050201" pitchFamily="34" charset="0"/>
              </a:rPr>
              <a:t>                                                          </a:t>
            </a:r>
            <a:endParaRPr lang="en-US" sz="3000" dirty="0">
              <a:solidFill>
                <a:srgbClr val="FFFCEB"/>
              </a:solidFill>
              <a:latin typeface="#9Slide03 Bebas Neue Bold" panose="020B0606020202050201" pitchFamily="34" charset="0"/>
            </a:endParaRPr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3756660" y="2707018"/>
            <a:ext cx="4884964" cy="5876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Giáo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Dẫn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Ts.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Duy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089BC-DAFB-45E1-B1A8-FD9EBFB146F5}"/>
              </a:ext>
            </a:extLst>
          </p:cNvPr>
          <p:cNvSpPr/>
          <p:nvPr/>
        </p:nvSpPr>
        <p:spPr>
          <a:xfrm>
            <a:off x="3638549" y="65149"/>
            <a:ext cx="3143251" cy="592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Xử</a:t>
            </a:r>
            <a:r>
              <a:rPr lang="en-US" sz="1800" dirty="0"/>
              <a:t> Lý </a:t>
            </a:r>
            <a:r>
              <a:rPr lang="en-US" sz="1800" dirty="0" err="1"/>
              <a:t>Tín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endParaRPr lang="vi-VN" sz="1800" dirty="0"/>
          </a:p>
        </p:txBody>
      </p:sp>
      <p:sp>
        <p:nvSpPr>
          <p:cNvPr id="5" name="Google Shape;163;p30">
            <a:extLst>
              <a:ext uri="{FF2B5EF4-FFF2-40B4-BE49-F238E27FC236}">
                <a16:creationId xmlns:a16="http://schemas.microsoft.com/office/drawing/2014/main" id="{4B80A0AF-FFE9-47A3-BF73-6A3F7F306BF7}"/>
              </a:ext>
            </a:extLst>
          </p:cNvPr>
          <p:cNvSpPr txBox="1">
            <a:spLocks/>
          </p:cNvSpPr>
          <p:nvPr/>
        </p:nvSpPr>
        <p:spPr>
          <a:xfrm>
            <a:off x="4495800" y="3328999"/>
            <a:ext cx="4648200" cy="54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Lý Thanh Hải</a:t>
            </a:r>
          </a:p>
        </p:txBody>
      </p:sp>
      <p:sp>
        <p:nvSpPr>
          <p:cNvPr id="6" name="Google Shape;163;p30">
            <a:extLst>
              <a:ext uri="{FF2B5EF4-FFF2-40B4-BE49-F238E27FC236}">
                <a16:creationId xmlns:a16="http://schemas.microsoft.com/office/drawing/2014/main" id="{C0558050-C431-44FB-805B-31815798AEFC}"/>
              </a:ext>
            </a:extLst>
          </p:cNvPr>
          <p:cNvSpPr txBox="1">
            <a:spLocks/>
          </p:cNvSpPr>
          <p:nvPr/>
        </p:nvSpPr>
        <p:spPr>
          <a:xfrm>
            <a:off x="4495800" y="3867155"/>
            <a:ext cx="4648200" cy="54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102190061</a:t>
            </a:r>
          </a:p>
        </p:txBody>
      </p:sp>
      <p:sp>
        <p:nvSpPr>
          <p:cNvPr id="7" name="Google Shape;163;p30">
            <a:extLst>
              <a:ext uri="{FF2B5EF4-FFF2-40B4-BE49-F238E27FC236}">
                <a16:creationId xmlns:a16="http://schemas.microsoft.com/office/drawing/2014/main" id="{7EF6E67A-108A-4469-9C35-66A99E908375}"/>
              </a:ext>
            </a:extLst>
          </p:cNvPr>
          <p:cNvSpPr txBox="1">
            <a:spLocks/>
          </p:cNvSpPr>
          <p:nvPr/>
        </p:nvSpPr>
        <p:spPr>
          <a:xfrm>
            <a:off x="4495800" y="4410077"/>
            <a:ext cx="4648200" cy="46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Lớp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19TCLC_DT2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D6CE-7389-4F48-9EC8-458765483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20" y="2150850"/>
            <a:ext cx="5464860" cy="841800"/>
          </a:xfrm>
        </p:spPr>
        <p:txBody>
          <a:bodyPr/>
          <a:lstStyle/>
          <a:p>
            <a:r>
              <a:rPr lang="vi-VN" sz="2200" b="1" dirty="0">
                <a:latin typeface="+mj-lt"/>
              </a:rPr>
              <a:t>Kết quả thực nghiệm và </a:t>
            </a:r>
            <a:r>
              <a:rPr lang="vi-VN" sz="2200" b="1">
                <a:latin typeface="+mj-lt"/>
              </a:rPr>
              <a:t>nhận xét.</a:t>
            </a:r>
            <a:endParaRPr lang="vi-VN" sz="2200" b="1" dirty="0">
              <a:latin typeface="+mj-lt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3E5099-3D3C-4877-A225-90201D6FE9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33893" y="586260"/>
            <a:ext cx="2940827" cy="1349700"/>
          </a:xfrm>
        </p:spPr>
        <p:txBody>
          <a:bodyPr/>
          <a:lstStyle/>
          <a:p>
            <a:r>
              <a:rPr lang="vi-VN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06301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13878803-859F-4E5C-B771-70A5ED143463}"/>
              </a:ext>
            </a:extLst>
          </p:cNvPr>
          <p:cNvSpPr txBox="1"/>
          <p:nvPr/>
        </p:nvSpPr>
        <p:spPr>
          <a:xfrm>
            <a:off x="5124704" y="0"/>
            <a:ext cx="4572000" cy="1265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600" b="1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Kết quả: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30FTN</a:t>
            </a: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233.2, F0std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11.6 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(file lab).</a:t>
            </a:r>
            <a:endParaRPr lang="vi-VN" sz="1500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232.23, F0std = 25.5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E02E22-C7A6-48AC-8F4C-1E7733472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51" y="114849"/>
            <a:ext cx="4183369" cy="78717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249EBD-2B04-48D7-BECF-E1FACA2BE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290" y="1474076"/>
            <a:ext cx="2537337" cy="337382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83138C-CAD7-421E-98A4-8A434616F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45" y="990599"/>
            <a:ext cx="5440680" cy="403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5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A4E65B-AF96-4F81-A29B-501635744797}"/>
              </a:ext>
            </a:extLst>
          </p:cNvPr>
          <p:cNvSpPr txBox="1"/>
          <p:nvPr/>
        </p:nvSpPr>
        <p:spPr>
          <a:xfrm>
            <a:off x="-338697" y="0"/>
            <a:ext cx="6378603" cy="124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b="1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Kết quả: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42FQT</a:t>
            </a: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242.7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F0std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8.5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(file lab).</a:t>
            </a:r>
            <a:endParaRPr lang="vi-VN" sz="1500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278.1, F0std = 48.26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EC8C8-2B6C-4D90-A2D2-0D10F33F2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450" y="99061"/>
            <a:ext cx="4219510" cy="77709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B8320E4-7050-41EE-86C5-325AF03B0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29" y="1521373"/>
            <a:ext cx="2394763" cy="32634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6D2E9B-B0AD-4754-8813-8692D350FF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8610" y="975219"/>
            <a:ext cx="5494020" cy="406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5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445161F-F0D8-4897-877C-E9DFA8434DB7}"/>
              </a:ext>
            </a:extLst>
          </p:cNvPr>
          <p:cNvSpPr txBox="1"/>
          <p:nvPr/>
        </p:nvSpPr>
        <p:spPr>
          <a:xfrm>
            <a:off x="5239705" y="0"/>
            <a:ext cx="4579620" cy="124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Kết quả: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44MTT</a:t>
            </a: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125.7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F0std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8.5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(file lab).</a:t>
            </a:r>
            <a:endParaRPr lang="vi-VN" sz="1500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128.21, F0std = 6.8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D9D25-0297-4639-8AE7-FC34CAB91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811" y="70347"/>
            <a:ext cx="4098509" cy="8422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B096AD-444E-4F13-AF73-9A9C965EB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0214" y="1458310"/>
            <a:ext cx="2374069" cy="346841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AD62EE-9536-46AB-8AAD-3D2FE1CD4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" y="982980"/>
            <a:ext cx="5532120" cy="403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C4F1AD-933E-4F43-A2C9-C0C05C3A938B}"/>
              </a:ext>
            </a:extLst>
          </p:cNvPr>
          <p:cNvSpPr txBox="1"/>
          <p:nvPr/>
        </p:nvSpPr>
        <p:spPr>
          <a:xfrm>
            <a:off x="-395714" y="0"/>
            <a:ext cx="4572000" cy="124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Kết quả: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45MDV</a:t>
            </a: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177.8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F0std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5.7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(file lab).</a:t>
            </a:r>
            <a:endParaRPr lang="vi-VN" sz="1500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170.46, F0std = 25.4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FF0499C-1D3D-4395-9757-1ED03D362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286" y="81834"/>
            <a:ext cx="4060934" cy="9048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5E66D4-6FA4-4A2A-90B5-3E29C40CF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93" y="1415008"/>
            <a:ext cx="2501727" cy="334617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4E2096-CEDD-45C3-92A4-2D903C502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6160" y="1068542"/>
            <a:ext cx="5501640" cy="393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7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D6CE-7389-4F48-9EC8-458765483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20" y="2150850"/>
            <a:ext cx="3285540" cy="841800"/>
          </a:xfrm>
        </p:spPr>
        <p:txBody>
          <a:bodyPr/>
          <a:lstStyle/>
          <a:p>
            <a:r>
              <a:rPr lang="vi-VN" sz="2200" b="1" dirty="0">
                <a:latin typeface="+mj-lt"/>
              </a:rPr>
              <a:t>Chạy chương trình demo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3E5099-3D3C-4877-A225-90201D6FE9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33893" y="586260"/>
            <a:ext cx="2940827" cy="1349700"/>
          </a:xfrm>
        </p:spPr>
        <p:txBody>
          <a:bodyPr/>
          <a:lstStyle/>
          <a:p>
            <a:r>
              <a:rPr lang="vi-VN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79790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3E5099-3D3C-4877-A225-90201D6FE9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545326" y="1896900"/>
            <a:ext cx="4274574" cy="1349700"/>
          </a:xfrm>
        </p:spPr>
        <p:txBody>
          <a:bodyPr/>
          <a:lstStyle/>
          <a:p>
            <a:r>
              <a:rPr lang="vi-VN" sz="3000" dirty="0">
                <a:latin typeface="+mj-lt"/>
              </a:rPr>
              <a:t>Thank You for listenning!</a:t>
            </a:r>
          </a:p>
        </p:txBody>
      </p:sp>
    </p:spTree>
    <p:extLst>
      <p:ext uri="{BB962C8B-B14F-4D97-AF65-F5344CB8AC3E}">
        <p14:creationId xmlns:p14="http://schemas.microsoft.com/office/powerpoint/2010/main" val="298963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20000" y="356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+mj-lt"/>
              </a:rPr>
              <a:t>NỘI DUNG</a:t>
            </a:r>
            <a:endParaRPr sz="3600" dirty="0">
              <a:latin typeface="+mj-lt"/>
            </a:endParaRPr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1"/>
          </p:nvPr>
        </p:nvSpPr>
        <p:spPr>
          <a:xfrm>
            <a:off x="1965431" y="720026"/>
            <a:ext cx="5213138" cy="5067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vi-VN" sz="1700" b="1" dirty="0">
                <a:solidFill>
                  <a:srgbClr val="FFFF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Sơ đồ thuật toán STE và phương pháp tìm ngưỡng</a:t>
            </a:r>
            <a:r>
              <a:rPr lang="vi-VN" sz="1800" b="1" dirty="0">
                <a:solidFill>
                  <a:srgbClr val="FFFF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sz="1800" dirty="0">
              <a:solidFill>
                <a:srgbClr val="FFFFFF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4"/>
          </p:nvPr>
        </p:nvSpPr>
        <p:spPr>
          <a:xfrm>
            <a:off x="1450582" y="742369"/>
            <a:ext cx="522576" cy="4918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179" name="Google Shape;179;p32"/>
          <p:cNvSpPr txBox="1">
            <a:spLocks noGrp="1"/>
          </p:cNvSpPr>
          <p:nvPr>
            <p:ph type="subTitle" idx="5"/>
          </p:nvPr>
        </p:nvSpPr>
        <p:spPr>
          <a:xfrm>
            <a:off x="1994752" y="2119591"/>
            <a:ext cx="6127962" cy="506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vi-VN" sz="1700" b="1" dirty="0">
                <a:latin typeface="+mj-lt"/>
              </a:rPr>
              <a:t>Tìm tần số cơ bản của tín hiệu dựa trên phổ biên độ sử dụng thuật toán harmonic product spectrum (HPS).</a:t>
            </a:r>
            <a:br>
              <a:rPr lang="vi-VN" sz="2800" dirty="0">
                <a:latin typeface="#9Slide03 Bebas Neue Bold" panose="020B0606020202050201" pitchFamily="34" charset="0"/>
              </a:rPr>
            </a:br>
            <a:endParaRPr sz="1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5" name="Google Shape;178;p32">
            <a:extLst>
              <a:ext uri="{FF2B5EF4-FFF2-40B4-BE49-F238E27FC236}">
                <a16:creationId xmlns:a16="http://schemas.microsoft.com/office/drawing/2014/main" id="{D746E265-DD6F-40BF-81D2-D351AB4563EE}"/>
              </a:ext>
            </a:extLst>
          </p:cNvPr>
          <p:cNvSpPr txBox="1">
            <a:spLocks/>
          </p:cNvSpPr>
          <p:nvPr/>
        </p:nvSpPr>
        <p:spPr>
          <a:xfrm>
            <a:off x="1465400" y="1911201"/>
            <a:ext cx="522576" cy="546451"/>
          </a:xfrm>
          <a:prstGeom prst="rect">
            <a:avLst/>
          </a:prstGeom>
          <a:solidFill>
            <a:srgbClr val="EE737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/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A524C0-D83B-4D05-930D-524A1939FE3E}"/>
              </a:ext>
            </a:extLst>
          </p:cNvPr>
          <p:cNvSpPr txBox="1"/>
          <p:nvPr/>
        </p:nvSpPr>
        <p:spPr>
          <a:xfrm>
            <a:off x="2285418" y="2465092"/>
            <a:ext cx="597021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sz="16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vi-VN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Sơ đồ ý tưởng và các bước tìm tần số cơ bản.</a:t>
            </a:r>
            <a:endParaRPr lang="vi-VN" sz="1600" kern="1400" spc="-1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C75733-D1C0-40AA-A4D4-6CC190DAC2DA}"/>
              </a:ext>
            </a:extLst>
          </p:cNvPr>
          <p:cNvSpPr txBox="1"/>
          <p:nvPr/>
        </p:nvSpPr>
        <p:spPr>
          <a:xfrm>
            <a:off x="1833191" y="2842594"/>
            <a:ext cx="6422437" cy="4221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Bef>
                <a:spcPts val="600"/>
              </a:spcBef>
            </a:pPr>
            <a:r>
              <a:rPr lang="fr-FR" sz="16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vi-VN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 toán harmonic product spectrum.</a:t>
            </a:r>
            <a:endParaRPr lang="vi-VN" sz="1600" kern="1400" spc="-10" dirty="0">
              <a:solidFill>
                <a:srgbClr val="FFFFFF"/>
              </a:solidFill>
              <a:effectLst/>
              <a:latin typeface="VNtimes new roman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Google Shape;178;p32">
            <a:extLst>
              <a:ext uri="{FF2B5EF4-FFF2-40B4-BE49-F238E27FC236}">
                <a16:creationId xmlns:a16="http://schemas.microsoft.com/office/drawing/2014/main" id="{EE9EC6AA-BD49-4841-9C62-1E04988D9ADD}"/>
              </a:ext>
            </a:extLst>
          </p:cNvPr>
          <p:cNvSpPr txBox="1">
            <a:spLocks/>
          </p:cNvSpPr>
          <p:nvPr/>
        </p:nvSpPr>
        <p:spPr>
          <a:xfrm>
            <a:off x="1472176" y="4412316"/>
            <a:ext cx="522576" cy="491829"/>
          </a:xfrm>
          <a:prstGeom prst="rect">
            <a:avLst/>
          </a:prstGeom>
          <a:solidFill>
            <a:srgbClr val="EE737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vi-VN" sz="2000" dirty="0"/>
              <a:t>04</a:t>
            </a:r>
            <a:endParaRPr lang="en" sz="2000" dirty="0"/>
          </a:p>
        </p:txBody>
      </p:sp>
      <p:sp>
        <p:nvSpPr>
          <p:cNvPr id="14" name="Google Shape;179;p32">
            <a:extLst>
              <a:ext uri="{FF2B5EF4-FFF2-40B4-BE49-F238E27FC236}">
                <a16:creationId xmlns:a16="http://schemas.microsoft.com/office/drawing/2014/main" id="{B08533FB-7A04-44E8-B452-850B5A3BA9EA}"/>
              </a:ext>
            </a:extLst>
          </p:cNvPr>
          <p:cNvSpPr txBox="1">
            <a:spLocks/>
          </p:cNvSpPr>
          <p:nvPr/>
        </p:nvSpPr>
        <p:spPr>
          <a:xfrm>
            <a:off x="1994752" y="4404831"/>
            <a:ext cx="5450204" cy="506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vi-VN" sz="1700" b="1" dirty="0">
                <a:solidFill>
                  <a:srgbClr val="FFFFFF"/>
                </a:solidFill>
                <a:latin typeface="+mj-lt"/>
              </a:rPr>
              <a:t>Chạy chương trình Demo</a:t>
            </a:r>
            <a:r>
              <a:rPr lang="vi-VN" sz="1800" b="1" dirty="0">
                <a:latin typeface="+mj-lt"/>
              </a:rPr>
              <a:t>.</a:t>
            </a:r>
            <a:endParaRPr lang="vi-VN" sz="1800" dirty="0">
              <a:latin typeface="+mj-l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E7A2230-0C3B-4B43-B2D8-BB74C2800859}"/>
              </a:ext>
            </a:extLst>
          </p:cNvPr>
          <p:cNvSpPr txBox="1"/>
          <p:nvPr/>
        </p:nvSpPr>
        <p:spPr>
          <a:xfrm>
            <a:off x="2285418" y="1025487"/>
            <a:ext cx="502539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sz="16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Sơ đồ thuật toán.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6225A6-BD99-497C-A05E-EF3F73C56FEE}"/>
              </a:ext>
            </a:extLst>
          </p:cNvPr>
          <p:cNvSpPr txBox="1"/>
          <p:nvPr/>
        </p:nvSpPr>
        <p:spPr>
          <a:xfrm>
            <a:off x="2285418" y="1428534"/>
            <a:ext cx="5025390" cy="4174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vi-VN" sz="16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Phương pháp xác định ngưỡng.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537660-8325-4784-AA09-853CBA4A2C35}"/>
              </a:ext>
            </a:extLst>
          </p:cNvPr>
          <p:cNvSpPr txBox="1"/>
          <p:nvPr/>
        </p:nvSpPr>
        <p:spPr>
          <a:xfrm>
            <a:off x="2285418" y="3211173"/>
            <a:ext cx="5042239" cy="4580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sz="16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Vấn đề phổ biến khi sử dụng thuật toán HPS</a:t>
            </a:r>
            <a:r>
              <a:rPr lang="vi-VN" sz="18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kern="1400" spc="-1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Google Shape;178;p32">
            <a:extLst>
              <a:ext uri="{FF2B5EF4-FFF2-40B4-BE49-F238E27FC236}">
                <a16:creationId xmlns:a16="http://schemas.microsoft.com/office/drawing/2014/main" id="{89182BE2-471E-4746-B7EC-33DFB0A39CC4}"/>
              </a:ext>
            </a:extLst>
          </p:cNvPr>
          <p:cNvSpPr txBox="1">
            <a:spLocks/>
          </p:cNvSpPr>
          <p:nvPr/>
        </p:nvSpPr>
        <p:spPr>
          <a:xfrm>
            <a:off x="1472176" y="3722229"/>
            <a:ext cx="522576" cy="491829"/>
          </a:xfrm>
          <a:prstGeom prst="rect">
            <a:avLst/>
          </a:prstGeom>
          <a:solidFill>
            <a:srgbClr val="EE737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vi-VN" sz="2000" dirty="0"/>
              <a:t>03</a:t>
            </a:r>
            <a:endParaRPr lang="en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68634A-841E-4FF5-B384-F9171DD89AE1}"/>
              </a:ext>
            </a:extLst>
          </p:cNvPr>
          <p:cNvSpPr txBox="1"/>
          <p:nvPr/>
        </p:nvSpPr>
        <p:spPr>
          <a:xfrm>
            <a:off x="1987976" y="3722229"/>
            <a:ext cx="504223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700" b="1" dirty="0">
                <a:solidFill>
                  <a:srgbClr val="FFFFFF"/>
                </a:solidFill>
                <a:latin typeface="+mj-lt"/>
              </a:rPr>
              <a:t>Kết quả thực nghiệm và nhận xét.</a:t>
            </a:r>
            <a:endParaRPr lang="vi-VN" sz="1700" dirty="0"/>
          </a:p>
        </p:txBody>
      </p:sp>
    </p:spTree>
    <p:extLst>
      <p:ext uri="{BB962C8B-B14F-4D97-AF65-F5344CB8AC3E}">
        <p14:creationId xmlns:p14="http://schemas.microsoft.com/office/powerpoint/2010/main" val="14667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9" grpId="0"/>
      <p:bldP spid="21" grpId="0"/>
      <p:bldP spid="23" grpId="0"/>
      <p:bldP spid="14" grpId="0"/>
      <p:bldP spid="15" grpId="0"/>
      <p:bldP spid="16" grpId="0"/>
      <p:bldP spid="18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597316" y="1546860"/>
            <a:ext cx="5590124" cy="15940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2400" b="1" dirty="0">
                <a:solidFill>
                  <a:srgbClr val="FFFF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Sơ đồ thuật toán STE và phương pháp tìm ngưỡng</a:t>
            </a:r>
            <a:r>
              <a:rPr lang="vi-VN" sz="2200" b="1" dirty="0">
                <a:latin typeface="+mj-lt"/>
              </a:rPr>
              <a:t>.</a:t>
            </a:r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>
            <a:off x="597316" y="419622"/>
            <a:ext cx="3297300" cy="1127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1203960" y="-72390"/>
            <a:ext cx="7086600" cy="632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1800" b="1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800" b="1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a.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STE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lặng</a:t>
            </a:r>
            <a:endParaRPr lang="vi-VN" sz="1800" b="1" kern="1400" spc="-1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9AFE35-7FC6-420E-AE61-4CD4D79AF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784860"/>
            <a:ext cx="7086600" cy="38938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CD3820-940F-4B21-948F-1B188E4E2ABA}"/>
              </a:ext>
            </a:extLst>
          </p:cNvPr>
          <p:cNvSpPr txBox="1"/>
          <p:nvPr/>
        </p:nvSpPr>
        <p:spPr>
          <a:xfrm>
            <a:off x="1851659" y="76200"/>
            <a:ext cx="49853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ngưỡng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8BC8A8-2936-4282-A06D-30FE7BC3D552}"/>
              </a:ext>
            </a:extLst>
          </p:cNvPr>
          <p:cNvSpPr txBox="1"/>
          <p:nvPr/>
        </p:nvSpPr>
        <p:spPr>
          <a:xfrm>
            <a:off x="882014" y="508620"/>
            <a:ext cx="6623685" cy="12464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ngưỡng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B1: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STE.</a:t>
            </a:r>
          </a:p>
          <a:p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B2: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mean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âm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lặng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B3: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ngưỡng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file.</a:t>
            </a:r>
          </a:p>
          <a:p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B4: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file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ngưỡng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093F9A-5C12-45DC-8FD7-2D489FA80B84}"/>
              </a:ext>
            </a:extLst>
          </p:cNvPr>
          <p:cNvSpPr txBox="1"/>
          <p:nvPr/>
        </p:nvSpPr>
        <p:spPr>
          <a:xfrm>
            <a:off x="821054" y="1755115"/>
            <a:ext cx="6684645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500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5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5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15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95F207-4929-4304-8EE0-CF15FE278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82" y="2173570"/>
            <a:ext cx="8375836" cy="18496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8D7F0D-0430-4980-9596-FA3FD9B7F5FD}"/>
                  </a:ext>
                </a:extLst>
              </p:cNvPr>
              <p:cNvSpPr txBox="1"/>
              <p:nvPr/>
            </p:nvSpPr>
            <p:spPr>
              <a:xfrm>
                <a:off x="1443262" y="4194693"/>
                <a:ext cx="6873240" cy="60106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vi-VN" sz="1600" kern="1400" spc="-10" dirty="0">
                    <a:solidFill>
                      <a:srgbClr val="FFFFFF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=&gt; Ngưỡng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1600" i="1" kern="1400" spc="-1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vi-VN" sz="1600" b="0" i="1" kern="1400" spc="-1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vi-VN" sz="1600" b="0" i="1" kern="1400" spc="-10" smtClean="0">
                                <a:solidFill>
                                  <a:srgbClr val="FFFFFF"/>
                                </a:solidFill>
                                <a:effectLst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1.59 + 1.99 +2.76+4.80</m:t>
                            </m:r>
                          </m:e>
                        </m:d>
                        <m:r>
                          <a:rPr lang="vi-VN" sz="1600" b="0" i="1" kern="1400" spc="-1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∗10^−2</m:t>
                        </m:r>
                      </m:num>
                      <m:den>
                        <m:r>
                          <a:rPr lang="vi-VN" sz="1600" b="0" i="1" kern="1400" spc="-1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vi-VN" sz="1600" kern="1400" spc="-10" dirty="0">
                    <a:solidFill>
                      <a:srgbClr val="FFFFFF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= 0.024 </a:t>
                </a:r>
                <a14:m>
                  <m:oMath xmlns:m="http://schemas.openxmlformats.org/officeDocument/2006/math">
                    <m:r>
                      <a:rPr lang="vi-VN" sz="1600" i="1" kern="1400" spc="-1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vi-VN" sz="1600" kern="1400" spc="-10" dirty="0">
                    <a:solidFill>
                      <a:srgbClr val="FFFFFF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0.02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28D7F0D-0430-4980-9596-FA3FD9B7F5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262" y="4194693"/>
                <a:ext cx="6873240" cy="601062"/>
              </a:xfrm>
              <a:prstGeom prst="rect">
                <a:avLst/>
              </a:prstGeom>
              <a:blipFill>
                <a:blip r:embed="rId3"/>
                <a:stretch>
                  <a:fillRect b="-2020"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246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681136" y="1554480"/>
            <a:ext cx="7609424" cy="13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2400" b="1" dirty="0">
                <a:latin typeface="+mj-lt"/>
              </a:rPr>
              <a:t>Tìm tần số cơ bản của tín hiệu dựa trên phổ biên độ sử dụng thuật toán harmonic product spectrum (HPS).</a:t>
            </a:r>
            <a:endParaRPr lang="vi-VN" sz="2200" dirty="0">
              <a:latin typeface="+mj-lt"/>
            </a:endParaRPr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>
            <a:off x="681136" y="411480"/>
            <a:ext cx="32973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402094" y="65008"/>
            <a:ext cx="6806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vi-VN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 bước thực hiện tìm tần số cơ bản</a:t>
            </a:r>
            <a:r>
              <a:rPr lang="it-IT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b="1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F29A89-C5D9-4FE5-8705-11A7F0A3AA67}"/>
              </a:ext>
            </a:extLst>
          </p:cNvPr>
          <p:cNvSpPr txBox="1"/>
          <p:nvPr/>
        </p:nvSpPr>
        <p:spPr>
          <a:xfrm>
            <a:off x="91441" y="699135"/>
            <a:ext cx="262128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FFT: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bội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4096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1600" kern="1400" spc="-10" dirty="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pointFFT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4096.</a:t>
            </a:r>
            <a:endParaRPr lang="vi-V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CE426-82C2-4AE1-8270-A9FE2992A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160" y="615315"/>
            <a:ext cx="6202679" cy="409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9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itch Detection Algorithms - ECE 301 Projects Fall 2003 - OpenStax CNX">
            <a:extLst>
              <a:ext uri="{FF2B5EF4-FFF2-40B4-BE49-F238E27FC236}">
                <a16:creationId xmlns:a16="http://schemas.microsoft.com/office/drawing/2014/main" id="{D32D0A38-4D2C-4104-94F5-977E1B5E9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03910"/>
            <a:ext cx="7513320" cy="389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D522E66-344C-4C48-A8D7-E8714D7F60AC}"/>
              </a:ext>
            </a:extLst>
          </p:cNvPr>
          <p:cNvSpPr txBox="1"/>
          <p:nvPr/>
        </p:nvSpPr>
        <p:spPr>
          <a:xfrm>
            <a:off x="510540" y="80248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it-IT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Thuật toán harmonic product spectrum</a:t>
            </a:r>
            <a:r>
              <a:rPr lang="it-IT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59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A12762A-ED1F-4D46-8476-7A9A4815A945}"/>
              </a:ext>
            </a:extLst>
          </p:cNvPr>
          <p:cNvSpPr txBox="1"/>
          <p:nvPr/>
        </p:nvSpPr>
        <p:spPr>
          <a:xfrm>
            <a:off x="464820" y="82332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it-IT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vi-VN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 đề phổ biển và đề suất cách khắc phục</a:t>
            </a:r>
            <a:r>
              <a:rPr lang="it-IT" sz="18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b="1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5E624-B41B-444F-A125-D247EE18A20C}"/>
              </a:ext>
            </a:extLst>
          </p:cNvPr>
          <p:cNvSpPr txBox="1"/>
          <p:nvPr/>
        </p:nvSpPr>
        <p:spPr>
          <a:xfrm>
            <a:off x="0" y="619185"/>
            <a:ext cx="33985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quãng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tám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(octave error): Hay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gọi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pitch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1/2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gấp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tần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kern="1400" spc="-10" dirty="0" err="1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6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285750" indent="-285750" algn="just">
              <a:buFontTx/>
              <a:buChar char="-"/>
            </a:pPr>
            <a:endParaRPr lang="en-US" sz="1600" kern="1400" spc="-10" dirty="0">
              <a:solidFill>
                <a:srgbClr val="FFFFFF"/>
              </a:solid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1CAFF-6CEA-4E10-B17D-9A6CEE59E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780" y="619185"/>
            <a:ext cx="5486400" cy="43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6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chitecture major for college by Slidesgo">
  <a:themeElements>
    <a:clrScheme name="Simple Light">
      <a:dk1>
        <a:srgbClr val="FFFCEB"/>
      </a:dk1>
      <a:lt1>
        <a:srgbClr val="FFFCEB"/>
      </a:lt1>
      <a:dk2>
        <a:srgbClr val="FFFCEB"/>
      </a:dk2>
      <a:lt2>
        <a:srgbClr val="21516B"/>
      </a:lt2>
      <a:accent1>
        <a:srgbClr val="EE737D"/>
      </a:accent1>
      <a:accent2>
        <a:srgbClr val="FFFCEB"/>
      </a:accent2>
      <a:accent3>
        <a:srgbClr val="21516B"/>
      </a:accent3>
      <a:accent4>
        <a:srgbClr val="EE737D"/>
      </a:accent4>
      <a:accent5>
        <a:srgbClr val="FFFCEB"/>
      </a:accent5>
      <a:accent6>
        <a:srgbClr val="21516B"/>
      </a:accent6>
      <a:hlink>
        <a:srgbClr val="FFFC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6EE8DFE94D14449512DBAF9BA8E700" ma:contentTypeVersion="5" ma:contentTypeDescription="Create a new document." ma:contentTypeScope="" ma:versionID="1c8b1f3027a41ab8aaaeaf364d315617">
  <xsd:schema xmlns:xsd="http://www.w3.org/2001/XMLSchema" xmlns:xs="http://www.w3.org/2001/XMLSchema" xmlns:p="http://schemas.microsoft.com/office/2006/metadata/properties" xmlns:ns3="bcc93e5d-aa92-4340-bbe9-3f48eda4f7a5" xmlns:ns4="e26b1b60-1f33-4f4e-bff5-0f62f09d6209" targetNamespace="http://schemas.microsoft.com/office/2006/metadata/properties" ma:root="true" ma:fieldsID="91147bcb72a3573732647367c6766791" ns3:_="" ns4:_="">
    <xsd:import namespace="bcc93e5d-aa92-4340-bbe9-3f48eda4f7a5"/>
    <xsd:import namespace="e26b1b60-1f33-4f4e-bff5-0f62f09d620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c93e5d-aa92-4340-bbe9-3f48eda4f7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6b1b60-1f33-4f4e-bff5-0f62f09d620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7DD3167-1D5C-40DB-A093-555E7A6240A8}">
  <ds:schemaRefs>
    <ds:schemaRef ds:uri="bcc93e5d-aa92-4340-bbe9-3f48eda4f7a5"/>
    <ds:schemaRef ds:uri="e26b1b60-1f33-4f4e-bff5-0f62f09d620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BD3D954-1C4E-4BC1-A61C-42C44A31C98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DC22AD-2F55-4A74-8CEE-7809A38D9574}">
  <ds:schemaRefs>
    <ds:schemaRef ds:uri="bcc93e5d-aa92-4340-bbe9-3f48eda4f7a5"/>
    <ds:schemaRef ds:uri="e26b1b60-1f33-4f4e-bff5-0f62f09d620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2066</TotalTime>
  <Words>542</Words>
  <Application>Microsoft Office PowerPoint</Application>
  <PresentationFormat>On-screen Show (16:9)</PresentationFormat>
  <Paragraphs>58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VNtimes new roman</vt:lpstr>
      <vt:lpstr>Arial</vt:lpstr>
      <vt:lpstr>Times New Roman</vt:lpstr>
      <vt:lpstr>Tahoma</vt:lpstr>
      <vt:lpstr>Cambria Math</vt:lpstr>
      <vt:lpstr>M PLUS Rounded 1c</vt:lpstr>
      <vt:lpstr>#9Slide03 Bebas Neue Bold</vt:lpstr>
      <vt:lpstr>Bebas Neue</vt:lpstr>
      <vt:lpstr>Architecture major for college by Slidesgo</vt:lpstr>
      <vt:lpstr>       Tìm Biên thời gian giữa khoảng lặng với nguyên âm và Tìm tần số cơ bản của tín hiệu Dựa trên phổ biên độ                                                           </vt:lpstr>
      <vt:lpstr>NỘI DUNG</vt:lpstr>
      <vt:lpstr>Sơ đồ thuật toán STE và phương pháp tìm ngưỡng.</vt:lpstr>
      <vt:lpstr>        a. Sơ đồ thuật toán STE phân đoạn nguyên âm và khoảng lặng</vt:lpstr>
      <vt:lpstr>PowerPoint Presentation</vt:lpstr>
      <vt:lpstr>Tìm tần số cơ bản của tín hiệu dựa trên phổ biên độ sử dụng thuật toán harmonic product spectrum (HPS).</vt:lpstr>
      <vt:lpstr>PowerPoint Presentation</vt:lpstr>
      <vt:lpstr>PowerPoint Presentation</vt:lpstr>
      <vt:lpstr>PowerPoint Presentation</vt:lpstr>
      <vt:lpstr>Kết quả thực nghiệm và nhận xét.</vt:lpstr>
      <vt:lpstr>PowerPoint Presentation</vt:lpstr>
      <vt:lpstr>PowerPoint Presentation</vt:lpstr>
      <vt:lpstr>PowerPoint Presentation</vt:lpstr>
      <vt:lpstr>PowerPoint Presentation</vt:lpstr>
      <vt:lpstr>Chạy chương trình demo</vt:lpstr>
      <vt:lpstr>Thank You for listenning!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dự án 19NH10</dc:title>
  <dc:creator>Admin</dc:creator>
  <cp:lastModifiedBy>Lý Thanh Hải</cp:lastModifiedBy>
  <cp:revision>143</cp:revision>
  <dcterms:modified xsi:type="dcterms:W3CDTF">2021-12-15T02:44:09Z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0x010100BF6EE8DFE94D14449512DBAF9BA8E700</vt:lpwstr>
  </property>
</Properties>
</file>